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“Escribir una cita aquí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“Escribir una cita aquí” </a:t>
            </a:r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/>
          <p:nvPr>
            <p:ph type="pic" idx="21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/>
          <p:nvPr>
            <p:ph type="pic" idx="21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2" name="Nivel de texto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/>
          <p:nvPr>
            <p:ph type="pic" idx="21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el título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Nivel de texto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/>
          <p:nvPr>
            <p:ph type="title"/>
          </p:nvPr>
        </p:nvSpPr>
        <p:spPr>
          <a:xfrm>
            <a:off x="1689100" y="355600"/>
            <a:ext cx="21005800" cy="1510367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Nivel de texto 1…"/>
          <p:cNvSpPr txBox="1"/>
          <p:nvPr>
            <p:ph type="body" idx="1"/>
          </p:nvPr>
        </p:nvSpPr>
        <p:spPr>
          <a:xfrm>
            <a:off x="1689100" y="2360517"/>
            <a:ext cx="21005800" cy="10085483"/>
          </a:xfrm>
          <a:prstGeom prst="rect">
            <a:avLst/>
          </a:prstGeom>
        </p:spPr>
        <p:txBody>
          <a:bodyPr anchor="t"/>
          <a:lstStyle>
            <a:lvl1pPr marL="502708" indent="-502708">
              <a:defRPr sz="3800"/>
            </a:lvl1pPr>
            <a:lvl2pPr marL="1137708" indent="-502708">
              <a:defRPr sz="3800"/>
            </a:lvl2pPr>
            <a:lvl3pPr marL="1772708" indent="-502708">
              <a:defRPr sz="3800"/>
            </a:lvl3pPr>
            <a:lvl4pPr marL="2407708" indent="-502708">
              <a:defRPr sz="3800"/>
            </a:lvl4pPr>
            <a:lvl5pPr marL="3042708" indent="-502708">
              <a:defRPr sz="3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xfrm>
            <a:off x="23710355" y="13154445"/>
            <a:ext cx="453239" cy="46105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502708" indent="-502708">
              <a:defRPr sz="3800"/>
            </a:lvl1pPr>
            <a:lvl2pPr marL="1137708" indent="-502708">
              <a:defRPr sz="3800"/>
            </a:lvl2pPr>
            <a:lvl3pPr marL="1772708" indent="-502708">
              <a:defRPr sz="3800"/>
            </a:lvl3pPr>
            <a:lvl4pPr marL="2407708" indent="-502708">
              <a:defRPr sz="3800"/>
            </a:lvl4pPr>
            <a:lvl5pPr marL="3042708" indent="-502708">
              <a:defRPr sz="3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/>
          <p:nvPr>
            <p:ph type="pic" sz="quarter" idx="21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n"/>
          <p:cNvSpPr/>
          <p:nvPr>
            <p:ph type="pic" sz="quarter" idx="22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n"/>
          <p:cNvSpPr/>
          <p:nvPr>
            <p:ph type="pic" idx="2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opitz@udd.cl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introcs.cs.princeton.edu/python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2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pythontutor.com/visualize.html" TargetMode="External"/><Relationship Id="rId3" Type="http://schemas.openxmlformats.org/officeDocument/2006/relationships/hyperlink" Target="https://docs.python.org/3/library/sys.htm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image" Target="../media/image1.jpeg"/><Relationship Id="rId4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aller de Programación…"/>
          <p:cNvSpPr txBox="1"/>
          <p:nvPr>
            <p:ph type="ctrTitle"/>
          </p:nvPr>
        </p:nvSpPr>
        <p:spPr>
          <a:xfrm>
            <a:off x="1778000" y="1408273"/>
            <a:ext cx="20828000" cy="3207946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50000"/>
              </a:lnSpc>
              <a:defRPr sz="6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Taller de Programación</a:t>
            </a:r>
          </a:p>
          <a:p>
            <a:pPr>
              <a:lnSpc>
                <a:spcPct val="150000"/>
              </a:lnSpc>
              <a:defRPr sz="6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Clase 03: Ciclos</a:t>
            </a:r>
          </a:p>
        </p:txBody>
      </p:sp>
      <p:sp>
        <p:nvSpPr>
          <p:cNvPr id="120" name="Daniela Opitz, Diego Caro…"/>
          <p:cNvSpPr txBox="1"/>
          <p:nvPr>
            <p:ph type="subTitle" sz="quarter" idx="1"/>
          </p:nvPr>
        </p:nvSpPr>
        <p:spPr>
          <a:xfrm>
            <a:off x="1778000" y="5124010"/>
            <a:ext cx="20828000" cy="1587501"/>
          </a:xfrm>
          <a:prstGeom prst="rect">
            <a:avLst/>
          </a:prstGeom>
        </p:spPr>
        <p:txBody>
          <a:bodyPr/>
          <a:lstStyle/>
          <a:p>
            <a:pPr defTabSz="751205">
              <a:defRPr sz="491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Daniela Opitz, Diego Caro</a:t>
            </a:r>
          </a:p>
          <a:p>
            <a:pPr defTabSz="751205">
              <a:defRPr sz="491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dopitz@udd.cl</a:t>
            </a:r>
          </a:p>
        </p:txBody>
      </p:sp>
      <p:pic>
        <p:nvPicPr>
          <p:cNvPr id="121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0388" y="7539066"/>
            <a:ext cx="4089625" cy="557863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Basada en presentaciones oficiales de libro Introduction to Programming in Python (Sedgewick, Wayne, Dondero).…"/>
          <p:cNvSpPr txBox="1"/>
          <p:nvPr/>
        </p:nvSpPr>
        <p:spPr>
          <a:xfrm>
            <a:off x="11251146" y="9331431"/>
            <a:ext cx="11073684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7200"/>
              </a:lnSpc>
              <a:spcBef>
                <a:spcPts val="1200"/>
              </a:spcBef>
              <a:defRPr b="0" sz="3066">
                <a:latin typeface="Helvetica"/>
                <a:ea typeface="Helvetica"/>
                <a:cs typeface="Helvetica"/>
                <a:sym typeface="Helvetica"/>
              </a:defRPr>
            </a:pPr>
            <a:r>
              <a:t>Basada en presentaciones oficiales de libro Introduction to Programming in Python (Sedgewick, Wayne, Dondero). </a:t>
            </a:r>
          </a:p>
          <a:p>
            <a:pPr defTabSz="457200">
              <a:lnSpc>
                <a:spcPts val="7200"/>
              </a:lnSpc>
              <a:spcBef>
                <a:spcPts val="1200"/>
              </a:spcBef>
              <a:defRPr b="0" sz="3066">
                <a:latin typeface="Helvetica"/>
                <a:ea typeface="Helvetica"/>
                <a:cs typeface="Helvetica"/>
                <a:sym typeface="Helvetica"/>
              </a:defRPr>
            </a:pPr>
            <a:r>
              <a:t>Disponible en </a:t>
            </a:r>
            <a:r>
              <a:rPr u="sng">
                <a:hlinkClick r:id="rId4" invalidUrl="" action="" tgtFrame="" tooltip="" history="1" highlightClick="0" endSnd="0"/>
              </a:rPr>
              <a:t>https://introcs.cs.princeton.edu/python</a:t>
            </a:r>
            <a:r>
              <a:t>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iclo wh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>
                <a:latin typeface="+mn-lt"/>
                <a:ea typeface="+mn-ea"/>
                <a:cs typeface="+mn-cs"/>
                <a:sym typeface="Helvetica Neue Medium"/>
              </a:rPr>
              <a:t>Ciclo</a:t>
            </a:r>
            <a:r>
              <a:t>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</a:p>
        </p:txBody>
      </p:sp>
      <p:sp>
        <p:nvSpPr>
          <p:cNvPr id="18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Rectángulo redondeado"/>
          <p:cNvSpPr/>
          <p:nvPr/>
        </p:nvSpPr>
        <p:spPr>
          <a:xfrm>
            <a:off x="3451337" y="2927499"/>
            <a:ext cx="17660089" cy="5037407"/>
          </a:xfrm>
          <a:prstGeom prst="roundRect">
            <a:avLst>
              <a:gd name="adj" fmla="val 5911"/>
            </a:avLst>
          </a:prstGeom>
          <a:solidFill>
            <a:srgbClr val="FFD479">
              <a:alpha val="34479"/>
            </a:srgbClr>
          </a:solidFill>
          <a:ln w="38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x = 1…"/>
          <p:cNvSpPr txBox="1"/>
          <p:nvPr/>
        </p:nvSpPr>
        <p:spPr>
          <a:xfrm>
            <a:off x="3995058" y="4849372"/>
            <a:ext cx="16831823" cy="2157066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="0" sz="3600">
                <a:latin typeface="Consolas"/>
                <a:ea typeface="Consolas"/>
                <a:cs typeface="Consolas"/>
                <a:sym typeface="Consolas"/>
              </a:defRPr>
            </a:pPr>
            <a:r>
              <a:t>x = </a:t>
            </a:r>
            <a:r>
              <a:rPr>
                <a:solidFill>
                  <a:srgbClr val="BF8F00"/>
                </a:solidFill>
              </a:rPr>
              <a:t>1</a:t>
            </a:r>
          </a:p>
          <a:p>
            <a:pPr defTabSz="457200">
              <a:defRPr sz="3600">
                <a:latin typeface="Consolas"/>
                <a:ea typeface="Consolas"/>
                <a:cs typeface="Consolas"/>
                <a:sym typeface="Consolas"/>
              </a:defRPr>
            </a:pPr>
            <a:r>
              <a:t>while True</a:t>
            </a:r>
            <a:r>
              <a:rPr b="0"/>
              <a:t>:</a:t>
            </a:r>
            <a:endParaRPr b="0"/>
          </a:p>
          <a:p>
            <a:pPr defTabSz="457200">
              <a:defRPr b="0" sz="36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000000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t>"Al infinito y más allá! Ya vamos en {:d}!"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021994"/>
                </a:solidFill>
              </a:rPr>
              <a:t>format</a:t>
            </a:r>
            <a:r>
              <a:rPr>
                <a:solidFill>
                  <a:srgbClr val="000000"/>
                </a:solidFill>
              </a:rPr>
              <a:t>(x))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600">
                <a:latin typeface="Consolas"/>
                <a:ea typeface="Consolas"/>
                <a:cs typeface="Consolas"/>
                <a:sym typeface="Consolas"/>
              </a:defRPr>
            </a:pPr>
            <a:r>
              <a:t>    x += </a:t>
            </a:r>
            <a:r>
              <a:rPr>
                <a:solidFill>
                  <a:srgbClr val="BF8F00"/>
                </a:solidFill>
              </a:rPr>
              <a:t>1</a:t>
            </a:r>
          </a:p>
        </p:txBody>
      </p:sp>
      <p:sp>
        <p:nvSpPr>
          <p:cNvPr id="190" name="Ejemplo de un ciclo while que nunca termina. La condición de detención…"/>
          <p:cNvSpPr txBox="1"/>
          <p:nvPr/>
        </p:nvSpPr>
        <p:spPr>
          <a:xfrm>
            <a:off x="3734634" y="3219218"/>
            <a:ext cx="16324363" cy="1343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800"/>
            </a:pPr>
            <a:r>
              <a:t>Ejemplo de un ciclo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t> que </a:t>
            </a:r>
            <a:r>
              <a:rPr b="1"/>
              <a:t>nunca termina</a:t>
            </a:r>
            <a:r>
              <a:t>. La condición de detención </a:t>
            </a:r>
          </a:p>
          <a:p>
            <a:pPr>
              <a:defRPr b="0" sz="3800"/>
            </a:pPr>
            <a:r>
              <a:t>siempre es </a:t>
            </a:r>
            <a:r>
              <a:rPr b="1"/>
              <a:t>True</a:t>
            </a:r>
            <a:r>
              <a:t>!</a:t>
            </a:r>
          </a:p>
        </p:txBody>
      </p:sp>
      <p:pic>
        <p:nvPicPr>
          <p:cNvPr id="19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9456" y="8098963"/>
            <a:ext cx="8435499" cy="5238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iphy.gif" descr="giph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5583" y="9067689"/>
            <a:ext cx="3146599" cy="3300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ctividad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Actividad 1</a:t>
            </a:r>
          </a:p>
        </p:txBody>
      </p:sp>
      <p:sp>
        <p:nvSpPr>
          <p:cNvPr id="195" name="Escriba un programa en Python que estime el valor de 𝜋 usando la siguiente sumatoria infinita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  <a:r>
              <a:t>Escriba un programa en Python que estime el valor de 𝜋 usando la siguiente sumatoria infinita:</a:t>
            </a: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  <a14:m>
              <m:oMath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4</m:t>
                </m:r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limUpp>
                  <m:e>
                    <m:limLow>
                      <m:e>
                        <m:r>
                          <a:rPr xmlns:a="http://schemas.openxmlformats.org/drawingml/2006/main" sz="4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4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e>
                  <m:lim>
                    <m:r>
                      <m:rPr>
                        <m:sty m:val="p"/>
                      </m:rP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lim>
                </m:limUpp>
                <m:sSub>
                  <m:e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e>
                  <m:sub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</m:oMath>
            </a14:m>
            <a:r>
              <a:t>, donde </a:t>
            </a:r>
            <a14:m>
              <m:oMath>
                <m:sSub>
                  <m:e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e>
                  <m:sub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e>
                        <m:r>
                          <a:rPr xmlns:a="http://schemas.openxmlformats.org/drawingml/2006/main" sz="4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4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num>
                  <m:den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den>
                </m:f>
              </m:oMath>
            </a14:m>
            <a:r>
              <a:t>, es decir:</a:t>
            </a: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4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lim>
                      </m:limLow>
                    </m:e>
                    <m:lim>
                      <m:r>
                        <m:rPr>
                          <m:sty m:val="p"/>
                        </m:rP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lim>
                  </m:limUpp>
                  <m:f>
                    <m:fPr>
                      <m:ctrlP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e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den>
                  </m:f>
                </m:oMath>
              </m:oMathPara>
            </a14:m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  <a:r>
              <a:t>El programa debe entregar el valor de </a:t>
            </a:r>
            <a14:m>
              <m:oMath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</m:oMath>
            </a14:m>
            <a:r>
              <a:t>, cuando encuentre el término </a:t>
            </a:r>
            <a14:m>
              <m:oMath>
                <m:sSub>
                  <m:e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e>
                  <m:sub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b>
                </m:sSub>
              </m:oMath>
            </a14:m>
            <a:r>
              <a:t> de la sumatoria cuyo valor absuluto sea menor a </a:t>
            </a:r>
            <a14:m>
              <m:oMath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</m:oMath>
            </a14:m>
            <a:r>
              <a:t>.</a:t>
            </a: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  <a:r>
              <a:t>Hint: puede usar el método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abs()</a:t>
            </a:r>
            <a:r>
              <a:t> retorna el valor absuloto de un número.</a:t>
            </a: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  <a:r>
              <a:t>10</a:t>
            </a: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  <a:r>
              <a:t>−</a:t>
            </a: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  <a:r>
              <a:t>5</a:t>
            </a:r>
          </a:p>
          <a:p>
            <a:pPr marL="0" indent="0" defTabSz="330200">
              <a:spcBef>
                <a:spcPts val="600"/>
              </a:spcBef>
              <a:buSzTx/>
              <a:buNone/>
              <a:defRPr sz="3840"/>
            </a:pPr>
            <a:r>
              <a:t>, es decir, .</a:t>
            </a:r>
          </a:p>
        </p:txBody>
      </p:sp>
      <p:sp>
        <p:nvSpPr>
          <p:cNvPr id="19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Uso de la Consol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Uso de la Consola</a:t>
            </a:r>
          </a:p>
        </p:txBody>
      </p:sp>
      <p:sp>
        <p:nvSpPr>
          <p:cNvPr id="1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2" name="Galería de imágenes"/>
          <p:cNvGrpSpPr/>
          <p:nvPr/>
        </p:nvGrpSpPr>
        <p:grpSpPr>
          <a:xfrm>
            <a:off x="1893268" y="6484537"/>
            <a:ext cx="7338417" cy="5517231"/>
            <a:chOff x="0" y="804395"/>
            <a:chExt cx="7338416" cy="5517230"/>
          </a:xfrm>
        </p:grpSpPr>
        <p:pic>
          <p:nvPicPr>
            <p:cNvPr id="200" name="Screenshot 2019-03-13 17.33.45.png" descr="Screenshot 2019-03-13 17.33.4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804395"/>
              <a:ext cx="7338417" cy="4025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cmd (Windows)"/>
            <p:cNvSpPr/>
            <p:nvPr/>
          </p:nvSpPr>
          <p:spPr>
            <a:xfrm>
              <a:off x="0" y="5710377"/>
              <a:ext cx="7338417" cy="611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/>
            </a:lstStyle>
            <a:p>
              <a:pPr/>
              <a:r>
                <a:t>cmd (Windows)</a:t>
              </a:r>
            </a:p>
          </p:txBody>
        </p:sp>
      </p:grpSp>
      <p:grpSp>
        <p:nvGrpSpPr>
          <p:cNvPr id="205" name="Galería de imágenes"/>
          <p:cNvGrpSpPr/>
          <p:nvPr/>
        </p:nvGrpSpPr>
        <p:grpSpPr>
          <a:xfrm>
            <a:off x="14595569" y="6201862"/>
            <a:ext cx="7467171" cy="6014092"/>
            <a:chOff x="0" y="0"/>
            <a:chExt cx="7467169" cy="6014091"/>
          </a:xfrm>
        </p:grpSpPr>
        <p:pic>
          <p:nvPicPr>
            <p:cNvPr id="203" name="Mac.png" descr="Mac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76" t="0" r="976" b="0"/>
            <a:stretch>
              <a:fillRect/>
            </a:stretch>
          </p:blipFill>
          <p:spPr>
            <a:xfrm>
              <a:off x="0" y="0"/>
              <a:ext cx="7467170" cy="5326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Terminal (Mac)"/>
            <p:cNvSpPr/>
            <p:nvPr/>
          </p:nvSpPr>
          <p:spPr>
            <a:xfrm>
              <a:off x="0" y="5402843"/>
              <a:ext cx="7467170" cy="611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/>
            </a:lstStyle>
            <a:p>
              <a:pPr/>
              <a:r>
                <a:t>Terminal (Mac)</a:t>
              </a:r>
            </a:p>
          </p:txBody>
        </p:sp>
      </p:grpSp>
      <p:sp>
        <p:nvSpPr>
          <p:cNvPr id="206" name="Mac…"/>
          <p:cNvSpPr txBox="1"/>
          <p:nvPr/>
        </p:nvSpPr>
        <p:spPr>
          <a:xfrm>
            <a:off x="13451608" y="2497800"/>
            <a:ext cx="10439401" cy="2793188"/>
          </a:xfrm>
          <a:prstGeom prst="rect">
            <a:avLst/>
          </a:prstGeom>
          <a:solidFill>
            <a:srgbClr val="CBF2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5354" indent="-505354">
              <a:spcBef>
                <a:spcPts val="1500"/>
              </a:spcBef>
              <a:buSzPct val="125000"/>
              <a:buChar char="•"/>
              <a:defRPr b="0" sz="3800"/>
            </a:pPr>
            <a:r>
              <a:rPr b="1"/>
              <a:t>Mac</a:t>
            </a:r>
            <a:r>
              <a:t> </a:t>
            </a:r>
          </a:p>
          <a:p>
            <a:pPr>
              <a:spcBef>
                <a:spcPts val="1500"/>
              </a:spcBef>
              <a:defRPr b="0" sz="3800"/>
            </a:pPr>
            <a:r>
              <a:t>&gt;&gt;</a:t>
            </a:r>
            <a:r>
              <a:rPr b="1"/>
              <a:t>cd</a:t>
            </a:r>
            <a:r>
              <a:t>: Cambia a otro directorio</a:t>
            </a:r>
          </a:p>
          <a:p>
            <a:pPr>
              <a:spcBef>
                <a:spcPts val="1500"/>
              </a:spcBef>
              <a:defRPr b="0" sz="3800"/>
            </a:pPr>
            <a:r>
              <a:t>&gt;&gt;</a:t>
            </a:r>
            <a:r>
              <a:rPr b="1"/>
              <a:t>ls</a:t>
            </a:r>
            <a:r>
              <a:t>: Muestra una lista de archivos y subdirectorios en un directorio </a:t>
            </a:r>
          </a:p>
        </p:txBody>
      </p:sp>
      <p:sp>
        <p:nvSpPr>
          <p:cNvPr id="207" name="Windows…"/>
          <p:cNvSpPr txBox="1"/>
          <p:nvPr/>
        </p:nvSpPr>
        <p:spPr>
          <a:xfrm>
            <a:off x="747801" y="2497800"/>
            <a:ext cx="10441737" cy="2793188"/>
          </a:xfrm>
          <a:prstGeom prst="rect">
            <a:avLst/>
          </a:prstGeom>
          <a:solidFill>
            <a:srgbClr val="AAC7E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5354" indent="-505354">
              <a:spcBef>
                <a:spcPts val="1500"/>
              </a:spcBef>
              <a:buSzPct val="125000"/>
              <a:buChar char="•"/>
              <a:defRPr sz="3800"/>
            </a:pPr>
            <a:r>
              <a:t>Windows</a:t>
            </a:r>
          </a:p>
          <a:p>
            <a:pPr>
              <a:spcBef>
                <a:spcPts val="1500"/>
              </a:spcBef>
              <a:defRPr b="0" sz="3800"/>
            </a:pPr>
            <a:r>
              <a:t>&gt;&gt;</a:t>
            </a:r>
            <a:r>
              <a:rPr b="1"/>
              <a:t>cd</a:t>
            </a:r>
            <a:r>
              <a:t>: Cambia a otro directorio</a:t>
            </a:r>
          </a:p>
          <a:p>
            <a:pPr>
              <a:spcBef>
                <a:spcPts val="1500"/>
              </a:spcBef>
              <a:defRPr b="0" sz="3800"/>
            </a:pPr>
            <a:r>
              <a:t>&gt;&gt;</a:t>
            </a:r>
            <a:r>
              <a:rPr b="1"/>
              <a:t>dir</a:t>
            </a:r>
            <a:r>
              <a:t>: Muestra una lista de archivos y subdirectorios en un directorio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rgumentos (-Consol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Argumentos (-Consola)</a:t>
            </a:r>
          </a:p>
        </p:txBody>
      </p:sp>
      <p:sp>
        <p:nvSpPr>
          <p:cNvPr id="210" name="¿Qué hace este programa?"/>
          <p:cNvSpPr txBox="1"/>
          <p:nvPr>
            <p:ph type="body" sz="quarter" idx="1"/>
          </p:nvPr>
        </p:nvSpPr>
        <p:spPr>
          <a:xfrm>
            <a:off x="1689100" y="2360517"/>
            <a:ext cx="11786584" cy="2399634"/>
          </a:xfrm>
          <a:prstGeom prst="rect">
            <a:avLst/>
          </a:prstGeom>
        </p:spPr>
        <p:txBody>
          <a:bodyPr/>
          <a:lstStyle/>
          <a:p>
            <a:pPr/>
            <a:r>
              <a:t>¿Qué hace este programa?</a:t>
            </a:r>
          </a:p>
        </p:txBody>
      </p:sp>
      <p:sp>
        <p:nvSpPr>
          <p:cNvPr id="2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1 # argv contiene los argumentos entregados…"/>
          <p:cNvSpPr txBox="1"/>
          <p:nvPr/>
        </p:nvSpPr>
        <p:spPr>
          <a:xfrm>
            <a:off x="7997602" y="4147356"/>
            <a:ext cx="10010454" cy="5421288"/>
          </a:xfrm>
          <a:prstGeom prst="rect">
            <a:avLst/>
          </a:prstGeom>
          <a:solidFill>
            <a:srgbClr val="EBEBEB"/>
          </a:solidFill>
          <a:ln w="50800">
            <a:solidFill>
              <a:srgbClr val="0433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b="0">
                <a:solidFill>
                  <a:srgbClr val="95939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1 </a:t>
            </a:r>
            <a:r>
              <a:t># argv contiene los argumentos entregados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>
                <a:solidFill>
                  <a:srgbClr val="95939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2 </a:t>
            </a:r>
            <a:r>
              <a:t># por el usuario en la consola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3 </a:t>
            </a:r>
            <a:r>
              <a:rPr b="1"/>
              <a:t>from</a:t>
            </a:r>
            <a:r>
              <a:t> sys </a:t>
            </a:r>
            <a:r>
              <a:rPr b="1"/>
              <a:t>import</a:t>
            </a:r>
            <a:r>
              <a:t> argv </a:t>
            </a:r>
          </a:p>
          <a:p>
            <a:pPr defTabSz="457200">
              <a:defRPr b="0">
                <a:solidFill>
                  <a:srgbClr val="68686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4 </a:t>
            </a:r>
            <a:r>
              <a:rPr>
                <a:solidFill>
                  <a:srgbClr val="000000"/>
                </a:solidFill>
              </a:rPr>
              <a:t>a = </a:t>
            </a:r>
            <a:r>
              <a:rPr>
                <a:solidFill>
                  <a:srgbClr val="006DBC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(argv[</a:t>
            </a:r>
            <a:r>
              <a:rPr>
                <a:solidFill>
                  <a:srgbClr val="BF8F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])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>
                <a:solidFill>
                  <a:srgbClr val="68686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5 </a:t>
            </a:r>
            <a:r>
              <a:rPr>
                <a:solidFill>
                  <a:srgbClr val="000000"/>
                </a:solidFill>
              </a:rPr>
              <a:t>b = </a:t>
            </a:r>
            <a:r>
              <a:rPr>
                <a:solidFill>
                  <a:srgbClr val="006DBC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(argv[</a:t>
            </a:r>
            <a:r>
              <a:rPr>
                <a:solidFill>
                  <a:srgbClr val="BF8F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])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rPr b="1"/>
              <a:t>if</a:t>
            </a:r>
            <a:r>
              <a:t> b &lt; a:</a:t>
            </a:r>
          </a:p>
          <a:p>
            <a:pPr defTabSz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7 </a:t>
            </a:r>
            <a:r>
              <a:t>    t = b</a:t>
            </a:r>
          </a:p>
          <a:p>
            <a:pPr defTabSz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8 </a:t>
            </a:r>
            <a:r>
              <a:t>    b = a</a:t>
            </a:r>
          </a:p>
          <a:p>
            <a:pPr defTabSz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9 </a:t>
            </a:r>
            <a:r>
              <a:t>    a = t</a:t>
            </a:r>
          </a:p>
          <a:p>
            <a:pPr defTabSz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10 </a:t>
            </a:r>
            <a:r>
              <a:rPr b="1"/>
              <a:t>print</a:t>
            </a:r>
            <a:r>
              <a:t>(a)</a:t>
            </a:r>
          </a:p>
          <a:p>
            <a:pPr defTabSz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11 </a:t>
            </a:r>
            <a:r>
              <a:rPr b="1"/>
              <a:t>print</a:t>
            </a:r>
            <a:r>
              <a:t>(b)</a:t>
            </a:r>
          </a:p>
        </p:txBody>
      </p:sp>
      <p:sp>
        <p:nvSpPr>
          <p:cNvPr id="213" name="http://www.pythontutor.com/visualize.html"/>
          <p:cNvSpPr txBox="1"/>
          <p:nvPr/>
        </p:nvSpPr>
        <p:spPr>
          <a:xfrm>
            <a:off x="9373512" y="10494014"/>
            <a:ext cx="741730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rPr u="sng">
                <a:hlinkClick r:id="rId2" invalidUrl="" action="" tgtFrame="" tooltip="" history="1" highlightClick="0" endSnd="0"/>
              </a:rPr>
              <a:t>http://www.pythontutor.com/visualize.html</a:t>
            </a:r>
            <a:r>
              <a:t> </a:t>
            </a:r>
          </a:p>
        </p:txBody>
      </p:sp>
      <p:sp>
        <p:nvSpPr>
          <p:cNvPr id="214" name="Nota: Más información sobre argv y el módulo sys en https://docs.python.org/3/library/sys.html"/>
          <p:cNvSpPr txBox="1"/>
          <p:nvPr/>
        </p:nvSpPr>
        <p:spPr>
          <a:xfrm>
            <a:off x="361448" y="12934394"/>
            <a:ext cx="1650111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Nota: Más información sobre </a:t>
            </a:r>
            <a:r>
              <a:rPr b="1"/>
              <a:t>argv</a:t>
            </a:r>
            <a:r>
              <a:t> y el módulo sys en </a:t>
            </a:r>
            <a:r>
              <a:rPr u="sng">
                <a:hlinkClick r:id="rId3" invalidUrl="" action="" tgtFrame="" tooltip="" history="1" highlightClick="0" endSnd="0"/>
              </a:rPr>
              <a:t>https://docs.python.org/3/library/sys.html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ctividad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Actividad 2</a:t>
            </a:r>
          </a:p>
        </p:txBody>
      </p:sp>
      <p:sp>
        <p:nvSpPr>
          <p:cNvPr id="217" name="Modifique el 05_quehace.py programa para que reciba tres números en vez de dos y los imprima en la pantalla ordenados de menor a mayo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Modifique el 05_quehace.py programa para que reciba tres números en vez de dos y los imprima en la pantalla ordenados de menor a mayor</a:t>
            </a:r>
          </a:p>
        </p:txBody>
      </p:sp>
      <p:sp>
        <p:nvSpPr>
          <p:cNvPr id="21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ase de Ho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Clase de Hoy</a:t>
            </a:r>
          </a:p>
        </p:txBody>
      </p:sp>
      <p:sp>
        <p:nvSpPr>
          <p:cNvPr id="125" name="Indentación. Repaso if, else, elif…"/>
          <p:cNvSpPr txBox="1"/>
          <p:nvPr>
            <p:ph type="body" idx="1"/>
          </p:nvPr>
        </p:nvSpPr>
        <p:spPr>
          <a:xfrm>
            <a:off x="1945716" y="2160927"/>
            <a:ext cx="21005801" cy="1008548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Indentación. Repaso if, else, elif</a:t>
            </a:r>
          </a:p>
          <a:p>
            <a:pPr/>
          </a:p>
          <a:p>
            <a:pPr/>
            <a:r>
              <a:t>Uso de if para chequear errores</a:t>
            </a:r>
          </a:p>
          <a:p>
            <a:pPr/>
          </a:p>
          <a:p>
            <a:pPr/>
            <a:r>
              <a:t>Uso de while</a:t>
            </a:r>
          </a:p>
          <a:p>
            <a:pPr/>
          </a:p>
          <a:p>
            <a:pPr/>
            <a:r>
              <a:t>Repaso uso de la consola</a:t>
            </a:r>
          </a:p>
        </p:txBody>
      </p:sp>
      <p:sp>
        <p:nvSpPr>
          <p:cNvPr id="126" name="Número de diapositiva"/>
          <p:cNvSpPr txBox="1"/>
          <p:nvPr>
            <p:ph type="sldNum" sz="quarter" idx="2"/>
          </p:nvPr>
        </p:nvSpPr>
        <p:spPr>
          <a:xfrm>
            <a:off x="23795090" y="13154445"/>
            <a:ext cx="283769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f else eli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if else elif</a:t>
            </a:r>
          </a:p>
        </p:txBody>
      </p:sp>
      <p:sp>
        <p:nvSpPr>
          <p:cNvPr id="129" name="Número de diapositiva"/>
          <p:cNvSpPr txBox="1"/>
          <p:nvPr>
            <p:ph type="sldNum" sz="quarter" idx="2"/>
          </p:nvPr>
        </p:nvSpPr>
        <p:spPr>
          <a:xfrm>
            <a:off x="23795090" y="13154445"/>
            <a:ext cx="283769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" name="if condición1:…"/>
          <p:cNvSpPr txBox="1"/>
          <p:nvPr/>
        </p:nvSpPr>
        <p:spPr>
          <a:xfrm>
            <a:off x="6026497" y="3662140"/>
            <a:ext cx="3567659" cy="5433988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if </a:t>
            </a:r>
            <a:r>
              <a:t>condición1:</a:t>
            </a:r>
          </a:p>
          <a:p>
            <a:pPr lvl="1" indent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 1</a:t>
            </a:r>
          </a:p>
          <a:p>
            <a:pPr lvl="1" indent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 2</a:t>
            </a:r>
          </a:p>
          <a:p>
            <a:pPr lvl="1" indent="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else</a:t>
            </a:r>
            <a:r>
              <a:t>:</a:t>
            </a:r>
          </a:p>
          <a:p>
            <a:pPr lvl="2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if</a:t>
            </a:r>
            <a:r>
              <a:t> condición2:</a:t>
            </a:r>
          </a:p>
          <a:p>
            <a:pPr lvl="2" indent="8128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instrucción3</a:t>
            </a:r>
          </a:p>
          <a:p>
            <a:pPr lvl="2" indent="8128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instrucción4</a:t>
            </a:r>
          </a:p>
          <a:p>
            <a:pPr lvl="2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else</a:t>
            </a:r>
            <a:r>
              <a:t>:</a:t>
            </a:r>
          </a:p>
          <a:p>
            <a:pPr lvl="2" indent="8128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instrucción5</a:t>
            </a:r>
          </a:p>
          <a:p>
            <a:pPr lvl="2" indent="0">
              <a:defRPr b="0">
                <a:solidFill>
                  <a:srgbClr val="92929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#fin del if</a:t>
            </a:r>
          </a:p>
          <a:p>
            <a:pPr lvl="1" indent="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instrucción6</a:t>
            </a:r>
          </a:p>
          <a:p>
            <a:pPr lvl="1" indent="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instrucción7</a:t>
            </a:r>
          </a:p>
        </p:txBody>
      </p:sp>
      <p:sp>
        <p:nvSpPr>
          <p:cNvPr id="131" name="if condición1:…"/>
          <p:cNvSpPr txBox="1"/>
          <p:nvPr/>
        </p:nvSpPr>
        <p:spPr>
          <a:xfrm>
            <a:off x="16477363" y="3884390"/>
            <a:ext cx="3504308" cy="4989488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if </a:t>
            </a:r>
            <a:r>
              <a:t>condición1:</a:t>
            </a:r>
          </a:p>
          <a:p>
            <a:pPr lvl="1" indent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 1</a:t>
            </a:r>
          </a:p>
          <a:p>
            <a:pPr lvl="1" indent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 2</a:t>
            </a:r>
          </a:p>
          <a:p>
            <a:pPr lvl="1" indent="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elif</a:t>
            </a:r>
            <a:r>
              <a:t>:</a:t>
            </a:r>
          </a:p>
          <a:p>
            <a:pPr lvl="2" indent="8128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instrucción3</a:t>
            </a:r>
          </a:p>
          <a:p>
            <a:pPr lvl="2" indent="8128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instrucción4</a:t>
            </a:r>
          </a:p>
          <a:p>
            <a:pPr lvl="2" indent="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else</a:t>
            </a:r>
            <a:r>
              <a:t>:</a:t>
            </a:r>
          </a:p>
          <a:p>
            <a:pPr lvl="2" indent="8128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instrucción5</a:t>
            </a:r>
          </a:p>
          <a:p>
            <a:pPr lvl="2" indent="0">
              <a:defRPr b="0">
                <a:solidFill>
                  <a:srgbClr val="92929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#fin del if</a:t>
            </a:r>
          </a:p>
          <a:p>
            <a:pPr lvl="1" indent="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instrucción6</a:t>
            </a:r>
          </a:p>
          <a:p>
            <a:pPr lvl="1" indent="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instrucción7</a:t>
            </a:r>
          </a:p>
        </p:txBody>
      </p:sp>
      <p:sp>
        <p:nvSpPr>
          <p:cNvPr id="132" name="edad = int(input(&quot;Ingresa tu edad: &quot;))…"/>
          <p:cNvSpPr txBox="1"/>
          <p:nvPr/>
        </p:nvSpPr>
        <p:spPr>
          <a:xfrm>
            <a:off x="14502734" y="9760808"/>
            <a:ext cx="8137874" cy="3211489"/>
          </a:xfrm>
          <a:prstGeom prst="rect">
            <a:avLst/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edad = int(input(</a:t>
            </a:r>
            <a:r>
              <a:rPr>
                <a:solidFill>
                  <a:srgbClr val="FF2F92"/>
                </a:solidFill>
              </a:rPr>
              <a:t>"Ingresa tu edad: "</a:t>
            </a:r>
            <a:r>
              <a:t>))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if edad &gt; 18: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print(</a:t>
            </a:r>
            <a:r>
              <a:rPr>
                <a:solidFill>
                  <a:srgbClr val="FF2F92"/>
                </a:solidFill>
              </a:rPr>
              <a:t>"Eres mayor de 18"</a:t>
            </a:r>
            <a:r>
              <a:t>)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elif edad == 18: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print(</a:t>
            </a:r>
            <a:r>
              <a:rPr>
                <a:solidFill>
                  <a:srgbClr val="FF2F92"/>
                </a:solidFill>
              </a:rPr>
              <a:t>"Tienes 18"</a:t>
            </a:r>
            <a:r>
              <a:t>)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else: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print(</a:t>
            </a:r>
            <a:r>
              <a:rPr>
                <a:solidFill>
                  <a:srgbClr val="FF2F92"/>
                </a:solidFill>
              </a:rPr>
              <a:t>"Era menor de 18"</a:t>
            </a:r>
            <a:r>
              <a:t>)</a:t>
            </a:r>
          </a:p>
        </p:txBody>
      </p:sp>
      <p:sp>
        <p:nvSpPr>
          <p:cNvPr id="133" name="edad = int(input(&quot;Ingresa tu edad: &quot;))…"/>
          <p:cNvSpPr txBox="1"/>
          <p:nvPr/>
        </p:nvSpPr>
        <p:spPr>
          <a:xfrm>
            <a:off x="3741390" y="9538558"/>
            <a:ext cx="8137873" cy="3655989"/>
          </a:xfrm>
          <a:prstGeom prst="rect">
            <a:avLst/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edad = int(input(</a:t>
            </a:r>
            <a:r>
              <a:rPr>
                <a:solidFill>
                  <a:srgbClr val="FF2F92"/>
                </a:solidFill>
              </a:rPr>
              <a:t>"Ingresa tu edad: "</a:t>
            </a:r>
            <a:r>
              <a:t>))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if edad &gt;= 18: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if edad == 18: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print(</a:t>
            </a:r>
            <a:r>
              <a:rPr>
                <a:solidFill>
                  <a:srgbClr val="FF2F92"/>
                </a:solidFill>
              </a:rPr>
              <a:t>"Tienes 18"</a:t>
            </a:r>
            <a:r>
              <a:t>)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else: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print(</a:t>
            </a:r>
            <a:r>
              <a:rPr>
                <a:solidFill>
                  <a:srgbClr val="FF2F92"/>
                </a:solidFill>
              </a:rPr>
              <a:t>"Eres mayor de 18"</a:t>
            </a:r>
            <a:r>
              <a:t>)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else:</a:t>
            </a:r>
          </a:p>
          <a:p>
            <a:pPr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print(</a:t>
            </a:r>
            <a:r>
              <a:rPr>
                <a:solidFill>
                  <a:srgbClr val="FF2F92"/>
                </a:solidFill>
              </a:rPr>
              <a:t>"Eres menor</a:t>
            </a:r>
            <a:r>
              <a:t>")</a:t>
            </a:r>
          </a:p>
        </p:txBody>
      </p:sp>
      <p:sp>
        <p:nvSpPr>
          <p:cNvPr id="134" name="Podemos poner instrucciones…"/>
          <p:cNvSpPr txBox="1"/>
          <p:nvPr/>
        </p:nvSpPr>
        <p:spPr>
          <a:xfrm>
            <a:off x="565800" y="5466723"/>
            <a:ext cx="5032096" cy="120924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1500"/>
              </a:spcBef>
              <a:defRPr b="0" sz="2800"/>
            </a:pPr>
            <a:r>
              <a:t>Podemos poner instrucciones </a:t>
            </a:r>
          </a:p>
          <a:p>
            <a:pPr>
              <a:spcBef>
                <a:spcPts val="1500"/>
              </a:spcBef>
              <a:defRPr b="0" sz="2800"/>
            </a:pPr>
            <a:r>
              <a:t>dentro de otras instrucciones.</a:t>
            </a:r>
          </a:p>
        </p:txBody>
      </p:sp>
      <p:sp>
        <p:nvSpPr>
          <p:cNvPr id="135" name="Línea"/>
          <p:cNvSpPr/>
          <p:nvPr/>
        </p:nvSpPr>
        <p:spPr>
          <a:xfrm flipV="1">
            <a:off x="12998077" y="2259706"/>
            <a:ext cx="1" cy="10974588"/>
          </a:xfrm>
          <a:prstGeom prst="line">
            <a:avLst/>
          </a:prstGeom>
          <a:ln w="1143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if</a:t>
            </a:r>
          </a:p>
        </p:txBody>
      </p:sp>
      <p:sp>
        <p:nvSpPr>
          <p:cNvPr id="138" name="Número de diapositiva"/>
          <p:cNvSpPr txBox="1"/>
          <p:nvPr>
            <p:ph type="sldNum" sz="quarter" idx="2"/>
          </p:nvPr>
        </p:nvSpPr>
        <p:spPr>
          <a:xfrm>
            <a:off x="23795090" y="13154445"/>
            <a:ext cx="283769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a=1…"/>
          <p:cNvSpPr txBox="1"/>
          <p:nvPr/>
        </p:nvSpPr>
        <p:spPr>
          <a:xfrm>
            <a:off x="2587147" y="4004294"/>
            <a:ext cx="8613123" cy="4100489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a=1</a:t>
            </a:r>
          </a:p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b=2</a:t>
            </a:r>
          </a:p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if a!=b</a:t>
            </a:r>
            <a:r>
              <a:t>:</a:t>
            </a:r>
          </a:p>
          <a:p>
            <a:pPr lvl="1" indent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print(</a:t>
            </a:r>
            <a:r>
              <a:rPr>
                <a:solidFill>
                  <a:srgbClr val="FF2600"/>
                </a:solidFill>
              </a:rPr>
              <a:t>'son distintos'</a:t>
            </a:r>
            <a:r>
              <a:t>)</a:t>
            </a:r>
          </a:p>
          <a:p>
            <a:pPr lvl="1" indent="457200">
              <a:defRPr b="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1" indent="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else</a:t>
            </a:r>
            <a:r>
              <a:t>:</a:t>
            </a:r>
          </a:p>
          <a:p>
            <a:pPr lvl="2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print(</a:t>
            </a:r>
            <a:r>
              <a:rPr>
                <a:solidFill>
                  <a:srgbClr val="FF2600"/>
                </a:solidFill>
              </a:rPr>
              <a:t>'son iguales'</a:t>
            </a:r>
            <a:r>
              <a:t>)</a:t>
            </a:r>
          </a:p>
        </p:txBody>
      </p:sp>
      <p:sp>
        <p:nvSpPr>
          <p:cNvPr id="140" name="a=1…"/>
          <p:cNvSpPr txBox="1"/>
          <p:nvPr/>
        </p:nvSpPr>
        <p:spPr>
          <a:xfrm>
            <a:off x="13292435" y="4004294"/>
            <a:ext cx="8613122" cy="4100489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a=1</a:t>
            </a:r>
          </a:p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b=2</a:t>
            </a:r>
          </a:p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if not a==b</a:t>
            </a:r>
            <a:r>
              <a:t>:</a:t>
            </a:r>
          </a:p>
          <a:p>
            <a:pPr lvl="1" indent="45720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print(</a:t>
            </a:r>
            <a:r>
              <a:rPr>
                <a:solidFill>
                  <a:srgbClr val="FF2600"/>
                </a:solidFill>
              </a:rPr>
              <a:t>'son distintos'</a:t>
            </a:r>
            <a:r>
              <a:t>)</a:t>
            </a:r>
          </a:p>
          <a:p>
            <a:pPr lvl="1" indent="457200">
              <a:defRPr b="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1" indent="0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else</a:t>
            </a:r>
            <a:r>
              <a:t>:</a:t>
            </a:r>
          </a:p>
          <a:p>
            <a:pPr lvl="2">
              <a:defRPr b="0">
                <a:latin typeface="Consolas"/>
                <a:ea typeface="Consolas"/>
                <a:cs typeface="Consolas"/>
                <a:sym typeface="Consolas"/>
              </a:defRPr>
            </a:pPr>
            <a:r>
              <a:t>print(</a:t>
            </a:r>
            <a:r>
              <a:rPr>
                <a:solidFill>
                  <a:srgbClr val="FF2600"/>
                </a:solidFill>
              </a:rPr>
              <a:t>'son iguales'</a:t>
            </a:r>
            <a:r>
              <a:t>)</a:t>
            </a:r>
          </a:p>
        </p:txBody>
      </p:sp>
      <p:sp>
        <p:nvSpPr>
          <p:cNvPr id="141" name="Ambas expresiones son iguales, pero la primera es mas facil de leer"/>
          <p:cNvSpPr txBox="1"/>
          <p:nvPr/>
        </p:nvSpPr>
        <p:spPr>
          <a:xfrm>
            <a:off x="5588761" y="8297886"/>
            <a:ext cx="13206477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400"/>
            </a:lvl1pPr>
          </a:lstStyle>
          <a:p>
            <a:pPr/>
            <a:r>
              <a:t>Ambas expresiones son iguales, pero la primera es mas facil de leer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onversion de Tip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Conversion de Tipos</a:t>
            </a:r>
          </a:p>
        </p:txBody>
      </p:sp>
      <p:sp>
        <p:nvSpPr>
          <p:cNvPr id="144" name="Número de diapositiva"/>
          <p:cNvSpPr txBox="1"/>
          <p:nvPr>
            <p:ph type="sldNum" sz="quarter" idx="2"/>
          </p:nvPr>
        </p:nvSpPr>
        <p:spPr>
          <a:xfrm>
            <a:off x="23795090" y="13154445"/>
            <a:ext cx="283769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1 # pizzas.py…"/>
          <p:cNvSpPr txBox="1"/>
          <p:nvPr/>
        </p:nvSpPr>
        <p:spPr>
          <a:xfrm>
            <a:off x="4939034" y="3263121"/>
            <a:ext cx="14254561" cy="3287366"/>
          </a:xfrm>
          <a:prstGeom prst="rect">
            <a:avLst/>
          </a:prstGeom>
          <a:solidFill>
            <a:srgbClr val="EBEBEB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b="0">
                <a:solidFill>
                  <a:srgbClr val="95939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</a:t>
            </a:r>
            <a:r>
              <a:rPr sz="3600">
                <a:solidFill>
                  <a:srgbClr val="686868"/>
                </a:solidFill>
              </a:rPr>
              <a:t>1 </a:t>
            </a:r>
            <a:r>
              <a:rPr sz="3600"/>
              <a:t># pizzas.py</a:t>
            </a:r>
            <a:endParaRPr sz="3600">
              <a:solidFill>
                <a:srgbClr val="000000"/>
              </a:solidFill>
            </a:endParaRPr>
          </a:p>
          <a:p>
            <a:pPr defTabSz="457200">
              <a:defRPr b="0" sz="36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2 </a:t>
            </a:r>
            <a:r>
              <a:rPr>
                <a:solidFill>
                  <a:srgbClr val="000000"/>
                </a:solidFill>
              </a:rPr>
              <a:t>i = </a:t>
            </a:r>
            <a:r>
              <a:rPr>
                <a:solidFill>
                  <a:srgbClr val="006DBC"/>
                </a:solidFill>
              </a:rPr>
              <a:t>input</a:t>
            </a:r>
            <a:r>
              <a:rPr>
                <a:solidFill>
                  <a:srgbClr val="000000"/>
                </a:solidFill>
              </a:rPr>
              <a:t>(</a:t>
            </a:r>
            <a:r>
              <a:t>'¿Cuántas pizzas individuales desea?: 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6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3 </a:t>
            </a:r>
            <a:r>
              <a:rPr>
                <a:solidFill>
                  <a:srgbClr val="000000"/>
                </a:solidFill>
              </a:rPr>
              <a:t>m = </a:t>
            </a:r>
            <a:r>
              <a:rPr>
                <a:solidFill>
                  <a:srgbClr val="006DBC"/>
                </a:solidFill>
              </a:rPr>
              <a:t>input</a:t>
            </a:r>
            <a:r>
              <a:rPr>
                <a:solidFill>
                  <a:srgbClr val="000000"/>
                </a:solidFill>
              </a:rPr>
              <a:t>(</a:t>
            </a:r>
            <a:r>
              <a:t>'¿Cuántas pizzas mediandas desea?: 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6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4 </a:t>
            </a:r>
            <a:r>
              <a:rPr>
                <a:solidFill>
                  <a:srgbClr val="000000"/>
                </a:solidFill>
              </a:rPr>
              <a:t>f = </a:t>
            </a:r>
            <a:r>
              <a:rPr>
                <a:solidFill>
                  <a:srgbClr val="006DBC"/>
                </a:solidFill>
              </a:rPr>
              <a:t>input</a:t>
            </a:r>
            <a:r>
              <a:rPr>
                <a:solidFill>
                  <a:srgbClr val="000000"/>
                </a:solidFill>
              </a:rPr>
              <a:t>(</a:t>
            </a:r>
            <a:r>
              <a:t>'¿Cuántas pizzas familiares desea?: '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6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5 </a:t>
            </a:r>
            <a:r>
              <a:t>total = </a:t>
            </a:r>
            <a:r>
              <a:rPr>
                <a:solidFill>
                  <a:srgbClr val="BF8F00"/>
                </a:solidFill>
              </a:rPr>
              <a:t>4600</a:t>
            </a:r>
            <a:r>
              <a:t>*i + </a:t>
            </a:r>
            <a:r>
              <a:rPr>
                <a:solidFill>
                  <a:srgbClr val="BF8F00"/>
                </a:solidFill>
              </a:rPr>
              <a:t>7850</a:t>
            </a:r>
            <a:r>
              <a:t>*m + </a:t>
            </a:r>
            <a:r>
              <a:rPr>
                <a:solidFill>
                  <a:srgbClr val="BF8F00"/>
                </a:solidFill>
              </a:rPr>
              <a:t>10750</a:t>
            </a:r>
            <a:r>
              <a:t>*f</a:t>
            </a:r>
          </a:p>
          <a:p>
            <a:pPr defTabSz="457200">
              <a:defRPr b="0" sz="36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rPr b="1">
                <a:solidFill>
                  <a:srgbClr val="000000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t>'Total a pagar:'</a:t>
            </a:r>
            <a:r>
              <a:rPr>
                <a:solidFill>
                  <a:srgbClr val="000000"/>
                </a:solidFill>
              </a:rPr>
              <a:t>, total)</a:t>
            </a:r>
          </a:p>
        </p:txBody>
      </p:sp>
      <p:pic>
        <p:nvPicPr>
          <p:cNvPr id="14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rcRect l="0" t="0" r="0" b="62379"/>
          <a:stretch>
            <a:fillRect/>
          </a:stretch>
        </p:blipFill>
        <p:spPr>
          <a:xfrm>
            <a:off x="6884193" y="8871951"/>
            <a:ext cx="10615806" cy="30715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Agrupar"/>
          <p:cNvGrpSpPr/>
          <p:nvPr/>
        </p:nvGrpSpPr>
        <p:grpSpPr>
          <a:xfrm rot="5400000">
            <a:off x="11196664" y="7000474"/>
            <a:ext cx="1990672" cy="1493052"/>
            <a:chOff x="0" y="0"/>
            <a:chExt cx="1990670" cy="1493051"/>
          </a:xfrm>
        </p:grpSpPr>
        <p:sp>
          <p:nvSpPr>
            <p:cNvPr id="147" name="Flecha"/>
            <p:cNvSpPr/>
            <p:nvPr/>
          </p:nvSpPr>
          <p:spPr>
            <a:xfrm>
              <a:off x="0" y="0"/>
              <a:ext cx="1990671" cy="1493052"/>
            </a:xfrm>
            <a:prstGeom prst="rightArrow">
              <a:avLst>
                <a:gd name="adj1" fmla="val 48431"/>
                <a:gd name="adj2" fmla="val 52819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8" name="???"/>
            <p:cNvSpPr txBox="1"/>
            <p:nvPr/>
          </p:nvSpPr>
          <p:spPr>
            <a:xfrm>
              <a:off x="407690" y="307286"/>
              <a:ext cx="1175293" cy="878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???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equeo de Err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Chequeo de Errores</a:t>
            </a:r>
          </a:p>
        </p:txBody>
      </p:sp>
      <p:sp>
        <p:nvSpPr>
          <p:cNvPr id="152" name="Número de diapositiva"/>
          <p:cNvSpPr txBox="1"/>
          <p:nvPr>
            <p:ph type="sldNum" sz="quarter" idx="2"/>
          </p:nvPr>
        </p:nvSpPr>
        <p:spPr>
          <a:xfrm>
            <a:off x="23795090" y="13154445"/>
            <a:ext cx="283769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3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8282" y="2150535"/>
            <a:ext cx="7339893" cy="4128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trollface.jpg" descr="trollfac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4882" y="10121302"/>
            <a:ext cx="3032112" cy="3032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n" descr="Imagen"/>
          <p:cNvPicPr>
            <a:picLocks noChangeAspect="1"/>
          </p:cNvPicPr>
          <p:nvPr/>
        </p:nvPicPr>
        <p:blipFill>
          <a:blip r:embed="rId4">
            <a:extLst/>
          </a:blip>
          <a:srcRect l="0" t="2791" r="0" b="0"/>
          <a:stretch>
            <a:fillRect/>
          </a:stretch>
        </p:blipFill>
        <p:spPr>
          <a:xfrm>
            <a:off x="7602610" y="6812390"/>
            <a:ext cx="10076666" cy="277581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Óvalo"/>
          <p:cNvSpPr/>
          <p:nvPr/>
        </p:nvSpPr>
        <p:spPr>
          <a:xfrm>
            <a:off x="15984029" y="7695604"/>
            <a:ext cx="591008" cy="501973"/>
          </a:xfrm>
          <a:prstGeom prst="ellips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Uso de if Verificación Err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Uso de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t> Verificación Errores</a:t>
            </a:r>
          </a:p>
        </p:txBody>
      </p:sp>
      <p:sp>
        <p:nvSpPr>
          <p:cNvPr id="159" name="Número de diapositiva"/>
          <p:cNvSpPr txBox="1"/>
          <p:nvPr>
            <p:ph type="sldNum" sz="quarter" idx="2"/>
          </p:nvPr>
        </p:nvSpPr>
        <p:spPr>
          <a:xfrm>
            <a:off x="23795090" y="13154445"/>
            <a:ext cx="283769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1 #pizzas2.py…"/>
          <p:cNvSpPr txBox="1"/>
          <p:nvPr/>
        </p:nvSpPr>
        <p:spPr>
          <a:xfrm>
            <a:off x="3916095" y="4897063"/>
            <a:ext cx="16551810" cy="6858236"/>
          </a:xfrm>
          <a:prstGeom prst="rect">
            <a:avLst/>
          </a:prstGeom>
          <a:solidFill>
            <a:srgbClr val="EBEBEB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b="0" sz="3500">
                <a:solidFill>
                  <a:srgbClr val="959395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1 </a:t>
            </a:r>
            <a:r>
              <a:t>#pizzas2.py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5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2 </a:t>
            </a:r>
            <a:r>
              <a:rPr>
                <a:solidFill>
                  <a:srgbClr val="000000"/>
                </a:solidFill>
              </a:rPr>
              <a:t>i = </a:t>
            </a:r>
            <a:r>
              <a:rPr>
                <a:solidFill>
                  <a:srgbClr val="006DBC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6DBC"/>
                </a:solidFill>
              </a:rPr>
              <a:t>input</a:t>
            </a:r>
            <a:r>
              <a:rPr>
                <a:solidFill>
                  <a:srgbClr val="000000"/>
                </a:solidFill>
              </a:rPr>
              <a:t>(</a:t>
            </a:r>
            <a:r>
              <a:t>'¿Cuántas pizzas individuales desea?: '</a:t>
            </a:r>
            <a:r>
              <a:rPr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5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3 </a:t>
            </a:r>
            <a:r>
              <a:rPr>
                <a:solidFill>
                  <a:srgbClr val="000000"/>
                </a:solidFill>
              </a:rPr>
              <a:t>m = </a:t>
            </a:r>
            <a:r>
              <a:rPr>
                <a:solidFill>
                  <a:srgbClr val="006DBC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6DBC"/>
                </a:solidFill>
              </a:rPr>
              <a:t>input</a:t>
            </a:r>
            <a:r>
              <a:rPr>
                <a:solidFill>
                  <a:srgbClr val="000000"/>
                </a:solidFill>
              </a:rPr>
              <a:t>(</a:t>
            </a:r>
            <a:r>
              <a:t>'¿Cuántas pizzas mediandas desea?: '</a:t>
            </a:r>
            <a:r>
              <a:rPr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5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4 </a:t>
            </a:r>
            <a:r>
              <a:rPr>
                <a:solidFill>
                  <a:srgbClr val="000000"/>
                </a:solidFill>
              </a:rPr>
              <a:t>f = </a:t>
            </a:r>
            <a:r>
              <a:rPr>
                <a:solidFill>
                  <a:srgbClr val="006DBC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6DBC"/>
                </a:solidFill>
              </a:rPr>
              <a:t>input</a:t>
            </a:r>
            <a:r>
              <a:rPr>
                <a:solidFill>
                  <a:srgbClr val="000000"/>
                </a:solidFill>
              </a:rPr>
              <a:t>(</a:t>
            </a:r>
            <a:r>
              <a:t>'¿Cuántas pizzas familiares desea?: '</a:t>
            </a:r>
            <a:r>
              <a:rPr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500">
                <a:solidFill>
                  <a:srgbClr val="68686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5 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5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rPr b="1"/>
              <a:t>if</a:t>
            </a:r>
            <a:r>
              <a:t> i &lt; </a:t>
            </a:r>
            <a:r>
              <a:rPr>
                <a:solidFill>
                  <a:srgbClr val="BF8F00"/>
                </a:solidFill>
              </a:rPr>
              <a:t>0</a:t>
            </a:r>
            <a:r>
              <a:t> </a:t>
            </a:r>
            <a:r>
              <a:rPr b="1"/>
              <a:t>or</a:t>
            </a:r>
            <a:r>
              <a:t> m &lt; </a:t>
            </a:r>
            <a:r>
              <a:rPr>
                <a:solidFill>
                  <a:srgbClr val="BF8F00"/>
                </a:solidFill>
              </a:rPr>
              <a:t>0</a:t>
            </a:r>
            <a:r>
              <a:t> </a:t>
            </a:r>
            <a:r>
              <a:rPr b="1"/>
              <a:t>or</a:t>
            </a:r>
            <a:r>
              <a:t> f &lt; </a:t>
            </a:r>
            <a:r>
              <a:rPr>
                <a:solidFill>
                  <a:srgbClr val="BF8F00"/>
                </a:solidFill>
              </a:rPr>
              <a:t>0</a:t>
            </a:r>
            <a:r>
              <a:t>:</a:t>
            </a:r>
          </a:p>
          <a:p>
            <a:pPr defTabSz="457200">
              <a:defRPr b="0" sz="35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7 </a:t>
            </a: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000000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t>'Error en el número de pizzas, inténtalo otra vez’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500">
                <a:solidFill>
                  <a:srgbClr val="68686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8 </a:t>
            </a:r>
            <a:r>
              <a:rPr b="1">
                <a:solidFill>
                  <a:srgbClr val="000000"/>
                </a:solidFill>
              </a:rPr>
              <a:t>else</a:t>
            </a:r>
            <a:r>
              <a:rPr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5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9 </a:t>
            </a:r>
            <a:r>
              <a:t>    total = </a:t>
            </a:r>
            <a:r>
              <a:rPr>
                <a:solidFill>
                  <a:srgbClr val="BF8F00"/>
                </a:solidFill>
              </a:rPr>
              <a:t>4600</a:t>
            </a:r>
            <a:r>
              <a:t>*i + </a:t>
            </a:r>
            <a:r>
              <a:rPr>
                <a:solidFill>
                  <a:srgbClr val="BF8F00"/>
                </a:solidFill>
              </a:rPr>
              <a:t>7850</a:t>
            </a:r>
            <a:r>
              <a:t>*m + </a:t>
            </a:r>
            <a:r>
              <a:rPr>
                <a:solidFill>
                  <a:srgbClr val="BF8F00"/>
                </a:solidFill>
              </a:rPr>
              <a:t>10750</a:t>
            </a:r>
            <a:r>
              <a:t>*f</a:t>
            </a:r>
          </a:p>
          <a:p>
            <a:pPr defTabSz="457200">
              <a:defRPr b="0" sz="3500">
                <a:solidFill>
                  <a:srgbClr val="CD1D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10 </a:t>
            </a:r>
            <a:r>
              <a:rPr>
                <a:solidFill>
                  <a:srgbClr val="000000"/>
                </a:solidFill>
              </a:rPr>
              <a:t>    </a:t>
            </a:r>
            <a:r>
              <a:rPr b="1">
                <a:solidFill>
                  <a:srgbClr val="000000"/>
                </a:solidFill>
              </a:rPr>
              <a:t>print</a:t>
            </a:r>
            <a:r>
              <a:rPr>
                <a:solidFill>
                  <a:srgbClr val="000000"/>
                </a:solidFill>
              </a:rPr>
              <a:t>(</a:t>
            </a:r>
            <a:r>
              <a:t>'Total a pagar:'</a:t>
            </a:r>
            <a:r>
              <a:rPr>
                <a:solidFill>
                  <a:srgbClr val="000000"/>
                </a:solidFill>
              </a:rPr>
              <a:t>, total)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500">
                <a:solidFill>
                  <a:srgbClr val="68686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11 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35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</a:t>
            </a:r>
          </a:p>
        </p:txBody>
      </p:sp>
      <p:sp>
        <p:nvSpPr>
          <p:cNvPr id="161" name="Solución"/>
          <p:cNvSpPr txBox="1"/>
          <p:nvPr/>
        </p:nvSpPr>
        <p:spPr>
          <a:xfrm>
            <a:off x="11760898" y="3055323"/>
            <a:ext cx="2168310" cy="68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Solución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iclo wh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Ciclo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</a:p>
        </p:txBody>
      </p:sp>
      <p:sp>
        <p:nvSpPr>
          <p:cNvPr id="164" name="while permite repetir la ejecución de un grupo de instrucciones mientras se cumpla una condició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ts val="5900"/>
              </a:lnSpc>
              <a:spcBef>
                <a:spcPts val="0"/>
              </a:spcBef>
            </a:pP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b="1">
                <a:solidFill>
                  <a:srgbClr val="FF7700"/>
                </a:solidFill>
                <a:latin typeface="Consolas"/>
                <a:ea typeface="Consolas"/>
                <a:cs typeface="Consolas"/>
                <a:sym typeface="Consolas"/>
              </a:rPr>
              <a:t>hile</a:t>
            </a:r>
            <a:r>
              <a:t> permite repetir la ejecución de un grupo de instrucciones </a:t>
            </a:r>
            <a:r>
              <a:rPr>
                <a:solidFill>
                  <a:srgbClr val="FF2600"/>
                </a:solidFill>
              </a:rPr>
              <a:t>mientras</a:t>
            </a:r>
            <a:r>
              <a:t> se cumpla una condición.</a:t>
            </a:r>
          </a:p>
          <a:p>
            <a:pPr marL="0" indent="0" defTabSz="457200">
              <a:lnSpc>
                <a:spcPts val="5900"/>
              </a:lnSpc>
              <a:spcBef>
                <a:spcPts val="0"/>
              </a:spcBef>
              <a:buSzTx/>
              <a:buNone/>
            </a:pPr>
          </a:p>
          <a:p>
            <a:pPr defTabSz="457200">
              <a:lnSpc>
                <a:spcPts val="5900"/>
              </a:lnSpc>
              <a:spcBef>
                <a:spcPts val="0"/>
              </a:spcBef>
            </a:pPr>
            <a:r>
              <a:t>Sintaxis:</a:t>
            </a:r>
          </a:p>
          <a:p>
            <a:pPr marL="0" indent="0" algn="just" defTabSz="457200">
              <a:lnSpc>
                <a:spcPts val="6800"/>
              </a:lnSpc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pPr>
          </a:p>
          <a:p>
            <a:pPr marL="0" indent="0" algn="just" defTabSz="457200">
              <a:lnSpc>
                <a:spcPts val="6800"/>
              </a:lnSpc>
              <a:spcBef>
                <a:spcPts val="0"/>
              </a:spcBef>
              <a:buSzTx/>
              <a:buNone/>
              <a:defRPr>
                <a:solidFill>
                  <a:srgbClr val="FF7700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marL="0" indent="0" algn="just" defTabSz="457200">
              <a:lnSpc>
                <a:spcPts val="6800"/>
              </a:lnSpc>
              <a:spcBef>
                <a:spcPts val="0"/>
              </a:spcBef>
              <a:buSzTx/>
              <a:buNone/>
              <a:defRPr>
                <a:solidFill>
                  <a:srgbClr val="FF7700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just" defTabSz="457200">
              <a:lnSpc>
                <a:spcPts val="6800"/>
              </a:lnSpc>
              <a:spcBef>
                <a:spcPts val="0"/>
              </a:spcBef>
            </a:pPr>
            <a:r>
              <a:t>Ejemplo: Imprime las potencias desde 2</a:t>
            </a:r>
            <a:r>
              <a:rPr baseline="31999"/>
              <a:t>0</a:t>
            </a:r>
            <a:r>
              <a:t> a 2</a:t>
            </a:r>
            <a:r>
              <a:rPr baseline="31999"/>
              <a:t>n</a:t>
            </a:r>
          </a:p>
          <a:p>
            <a:pPr marL="0" indent="0" algn="just" defTabSz="457200">
              <a:lnSpc>
                <a:spcPts val="6800"/>
              </a:lnSpc>
              <a:spcBef>
                <a:spcPts val="0"/>
              </a:spcBef>
              <a:buSzTx/>
              <a:buNone/>
            </a:pPr>
          </a:p>
        </p:txBody>
      </p:sp>
      <p:sp>
        <p:nvSpPr>
          <p:cNvPr id="165" name="Número de diapositiva"/>
          <p:cNvSpPr txBox="1"/>
          <p:nvPr>
            <p:ph type="sldNum" sz="quarter" idx="2"/>
          </p:nvPr>
        </p:nvSpPr>
        <p:spPr>
          <a:xfrm>
            <a:off x="23795090" y="13154445"/>
            <a:ext cx="283769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" name="i = 0…"/>
          <p:cNvSpPr txBox="1"/>
          <p:nvPr/>
        </p:nvSpPr>
        <p:spPr>
          <a:xfrm>
            <a:off x="9754794" y="8130657"/>
            <a:ext cx="4874412" cy="3981525"/>
          </a:xfrm>
          <a:prstGeom prst="rect">
            <a:avLst/>
          </a:prstGeom>
          <a:solidFill>
            <a:srgbClr val="EBEBEB"/>
          </a:solidFill>
          <a:ln w="50800">
            <a:solidFill>
              <a:srgbClr val="91919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b="0" sz="3800">
                <a:latin typeface="Consolas"/>
                <a:ea typeface="Consolas"/>
                <a:cs typeface="Consolas"/>
                <a:sym typeface="Consolas"/>
              </a:defRPr>
            </a:pPr>
            <a:r>
              <a:t>i = </a:t>
            </a:r>
            <a:r>
              <a:rPr>
                <a:solidFill>
                  <a:srgbClr val="BF8F00"/>
                </a:solidFill>
              </a:rPr>
              <a:t>0</a:t>
            </a:r>
          </a:p>
          <a:p>
            <a:pPr defTabSz="457200">
              <a:defRPr b="0" sz="3800">
                <a:latin typeface="Consolas"/>
                <a:ea typeface="Consolas"/>
                <a:cs typeface="Consolas"/>
                <a:sym typeface="Consolas"/>
              </a:defRPr>
            </a:pPr>
            <a:r>
              <a:t>v = </a:t>
            </a:r>
            <a:r>
              <a:rPr>
                <a:solidFill>
                  <a:srgbClr val="BF8F00"/>
                </a:solidFill>
              </a:rPr>
              <a:t>1</a:t>
            </a:r>
          </a:p>
          <a:p>
            <a:pPr defTabSz="457200">
              <a:defRPr b="0" sz="3800">
                <a:latin typeface="Consolas"/>
                <a:ea typeface="Consolas"/>
                <a:cs typeface="Consolas"/>
                <a:sym typeface="Consolas"/>
              </a:defRPr>
            </a:pPr>
            <a:r>
              <a:rPr b="1"/>
              <a:t>while</a:t>
            </a:r>
            <a:r>
              <a:t> i &lt;= n:</a:t>
            </a:r>
          </a:p>
          <a:p>
            <a:pPr defTabSz="457200">
              <a:defRPr sz="3800">
                <a:latin typeface="Consolas"/>
                <a:ea typeface="Consolas"/>
                <a:cs typeface="Consolas"/>
                <a:sym typeface="Consolas"/>
              </a:defRPr>
            </a:pPr>
            <a:r>
              <a:rPr b="0"/>
              <a:t>    </a:t>
            </a:r>
            <a:r>
              <a:t>print</a:t>
            </a:r>
            <a:r>
              <a:rPr b="0"/>
              <a:t>(v)</a:t>
            </a:r>
            <a:endParaRPr b="0"/>
          </a:p>
          <a:p>
            <a:pPr defTabSz="457200">
              <a:defRPr b="0" sz="3800">
                <a:latin typeface="Consolas"/>
                <a:ea typeface="Consolas"/>
                <a:cs typeface="Consolas"/>
                <a:sym typeface="Consolas"/>
              </a:defRPr>
            </a:pPr>
            <a:r>
              <a:t>    i = i + </a:t>
            </a:r>
            <a:r>
              <a:rPr>
                <a:solidFill>
                  <a:srgbClr val="BF8F00"/>
                </a:solidFill>
              </a:rPr>
              <a:t>1</a:t>
            </a:r>
          </a:p>
          <a:p>
            <a:pPr defTabSz="457200">
              <a:defRPr b="0" sz="3800">
                <a:latin typeface="Consolas"/>
                <a:ea typeface="Consolas"/>
                <a:cs typeface="Consolas"/>
                <a:sym typeface="Consolas"/>
              </a:defRPr>
            </a:pPr>
            <a:r>
              <a:t>    v = </a:t>
            </a:r>
            <a:r>
              <a:rPr>
                <a:solidFill>
                  <a:srgbClr val="BF8F00"/>
                </a:solidFill>
              </a:rPr>
              <a:t>2</a:t>
            </a:r>
            <a:r>
              <a:t>*v</a:t>
            </a:r>
          </a:p>
        </p:txBody>
      </p:sp>
      <p:sp>
        <p:nvSpPr>
          <p:cNvPr id="167" name="Expresión booleana"/>
          <p:cNvSpPr txBox="1"/>
          <p:nvPr/>
        </p:nvSpPr>
        <p:spPr>
          <a:xfrm>
            <a:off x="15750607" y="8996504"/>
            <a:ext cx="4212845" cy="1068449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Expresión booleana</a:t>
            </a:r>
          </a:p>
        </p:txBody>
      </p:sp>
      <p:sp>
        <p:nvSpPr>
          <p:cNvPr id="168" name="Rectángulo redondeado"/>
          <p:cNvSpPr/>
          <p:nvPr/>
        </p:nvSpPr>
        <p:spPr>
          <a:xfrm>
            <a:off x="11788623" y="9228221"/>
            <a:ext cx="1778856" cy="605014"/>
          </a:xfrm>
          <a:prstGeom prst="roundRect">
            <a:avLst>
              <a:gd name="adj" fmla="val 22379"/>
            </a:avLst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Línea"/>
          <p:cNvSpPr/>
          <p:nvPr/>
        </p:nvSpPr>
        <p:spPr>
          <a:xfrm flipH="1">
            <a:off x="13568336" y="9530728"/>
            <a:ext cx="2110507" cy="1"/>
          </a:xfrm>
          <a:prstGeom prst="line">
            <a:avLst/>
          </a:prstGeom>
          <a:ln w="1270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http://www.cs.princeton.edu/courses/archive/spring18/cos126/lectures/CS.2.Loops.pdf"/>
          <p:cNvSpPr txBox="1"/>
          <p:nvPr/>
        </p:nvSpPr>
        <p:spPr>
          <a:xfrm>
            <a:off x="3814617" y="12736564"/>
            <a:ext cx="1601343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http://www.cs.princeton.edu/courses/archive/spring18/cos126/lectures/CS.2.Loops.pdf</a:t>
            </a:r>
          </a:p>
        </p:txBody>
      </p:sp>
      <p:sp>
        <p:nvSpPr>
          <p:cNvPr id="171" name="while &lt;condición&gt;:…"/>
          <p:cNvSpPr txBox="1"/>
          <p:nvPr/>
        </p:nvSpPr>
        <p:spPr>
          <a:xfrm>
            <a:off x="9894234" y="4883956"/>
            <a:ext cx="4601312" cy="1384943"/>
          </a:xfrm>
          <a:prstGeom prst="rect">
            <a:avLst/>
          </a:prstGeom>
          <a:solidFill>
            <a:srgbClr val="D6D6D6"/>
          </a:solidFill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ts val="6800"/>
              </a:lnSpc>
              <a:defRPr b="0" sz="3800">
                <a:solidFill>
                  <a:srgbClr val="FFFFFF"/>
                </a:solidFill>
              </a:defRPr>
            </a:pPr>
            <a:r>
              <a:rPr b="1">
                <a:solidFill>
                  <a:srgbClr val="FF77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>
                <a:solidFill>
                  <a:srgbClr val="000000"/>
                </a:solidFill>
              </a:rPr>
              <a:t> &lt;condición&gt;:</a:t>
            </a:r>
          </a:p>
          <a:p>
            <a:pPr lvl="1" indent="0" algn="just" defTabSz="457200">
              <a:lnSpc>
                <a:spcPts val="6800"/>
              </a:lnSpc>
              <a:defRPr b="0" sz="3800">
                <a:solidFill>
                  <a:srgbClr val="FF7700"/>
                </a:solidFill>
              </a:defRPr>
            </a:pPr>
            <a:r>
              <a:rPr>
                <a:solidFill>
                  <a:srgbClr val="FFFFFF"/>
                </a:solidFill>
              </a:rPr>
              <a:t>           </a:t>
            </a:r>
            <a:r>
              <a:rPr>
                <a:solidFill>
                  <a:srgbClr val="000000"/>
                </a:solidFill>
              </a:rPr>
              <a:t>&lt;instrucción&gt;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iclo wh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Ciclo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</a:p>
        </p:txBody>
      </p:sp>
      <p:sp>
        <p:nvSpPr>
          <p:cNvPr id="174" name="Número de diapositiva"/>
          <p:cNvSpPr txBox="1"/>
          <p:nvPr>
            <p:ph type="sldNum" sz="quarter" idx="2"/>
          </p:nvPr>
        </p:nvSpPr>
        <p:spPr>
          <a:xfrm>
            <a:off x="23795090" y="13154445"/>
            <a:ext cx="283769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1 from sys import argv…"/>
          <p:cNvSpPr txBox="1"/>
          <p:nvPr/>
        </p:nvSpPr>
        <p:spPr>
          <a:xfrm>
            <a:off x="952377" y="4539631"/>
            <a:ext cx="7853512" cy="5103144"/>
          </a:xfrm>
          <a:prstGeom prst="rect">
            <a:avLst/>
          </a:prstGeom>
          <a:solidFill>
            <a:srgbClr val="EBEBEB"/>
          </a:solidFill>
          <a:ln w="1143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b="0" sz="42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1 </a:t>
            </a:r>
            <a:r>
              <a:rPr b="1"/>
              <a:t>from</a:t>
            </a:r>
            <a:r>
              <a:t> sys </a:t>
            </a:r>
            <a:r>
              <a:rPr b="1"/>
              <a:t>import</a:t>
            </a:r>
            <a:r>
              <a:t> argv</a:t>
            </a:r>
          </a:p>
          <a:p>
            <a:pPr defTabSz="457200">
              <a:defRPr b="0" sz="4200">
                <a:solidFill>
                  <a:srgbClr val="68686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2 </a:t>
            </a:r>
            <a:r>
              <a:rPr>
                <a:solidFill>
                  <a:srgbClr val="000000"/>
                </a:solidFill>
              </a:rPr>
              <a:t>n = </a:t>
            </a:r>
            <a:r>
              <a:rPr>
                <a:solidFill>
                  <a:srgbClr val="006DBC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(argv[</a:t>
            </a:r>
            <a:r>
              <a:rPr>
                <a:solidFill>
                  <a:srgbClr val="BF8F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])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4200">
                <a:solidFill>
                  <a:srgbClr val="68686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3 </a:t>
            </a:r>
            <a:r>
              <a:rPr>
                <a:solidFill>
                  <a:srgbClr val="000000"/>
                </a:solidFill>
              </a:rPr>
              <a:t>i = </a:t>
            </a:r>
            <a:r>
              <a:rPr>
                <a:solidFill>
                  <a:srgbClr val="BF8F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4200">
                <a:solidFill>
                  <a:srgbClr val="686868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4 </a:t>
            </a:r>
            <a:r>
              <a:rPr>
                <a:solidFill>
                  <a:srgbClr val="000000"/>
                </a:solidFill>
              </a:rPr>
              <a:t>v = </a:t>
            </a:r>
            <a:r>
              <a:rPr>
                <a:solidFill>
                  <a:srgbClr val="BF8F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defTabSz="457200">
              <a:defRPr b="0" sz="42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5 </a:t>
            </a:r>
            <a:r>
              <a:rPr b="1"/>
              <a:t>while</a:t>
            </a:r>
            <a:r>
              <a:t> i &lt;= n:</a:t>
            </a:r>
          </a:p>
          <a:p>
            <a:pPr defTabSz="457200">
              <a:defRPr b="0" sz="42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6 </a:t>
            </a:r>
            <a:r>
              <a:t>    </a:t>
            </a:r>
            <a:r>
              <a:rPr b="1"/>
              <a:t>print</a:t>
            </a:r>
            <a:r>
              <a:t>(v)</a:t>
            </a:r>
          </a:p>
          <a:p>
            <a:pPr defTabSz="457200">
              <a:defRPr b="0" sz="42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7 </a:t>
            </a:r>
            <a:r>
              <a:t>    i = i + </a:t>
            </a:r>
            <a:r>
              <a:rPr>
                <a:solidFill>
                  <a:srgbClr val="BF8F00"/>
                </a:solidFill>
              </a:rPr>
              <a:t>1</a:t>
            </a:r>
          </a:p>
          <a:p>
            <a:pPr defTabSz="457200">
              <a:defRPr b="0" sz="4200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686868"/>
                </a:solidFill>
              </a:rPr>
              <a:t>    8 </a:t>
            </a:r>
            <a:r>
              <a:t>    v = </a:t>
            </a:r>
            <a:r>
              <a:rPr>
                <a:solidFill>
                  <a:srgbClr val="BF8F00"/>
                </a:solidFill>
              </a:rPr>
              <a:t>2</a:t>
            </a:r>
            <a:r>
              <a:t>*v</a:t>
            </a:r>
          </a:p>
        </p:txBody>
      </p:sp>
      <p:grpSp>
        <p:nvGrpSpPr>
          <p:cNvPr id="178" name="Imagen"/>
          <p:cNvGrpSpPr/>
          <p:nvPr/>
        </p:nvGrpSpPr>
        <p:grpSpPr>
          <a:xfrm>
            <a:off x="17317835" y="5414018"/>
            <a:ext cx="6767114" cy="3905581"/>
            <a:chOff x="0" y="0"/>
            <a:chExt cx="6767112" cy="3905580"/>
          </a:xfrm>
        </p:grpSpPr>
        <p:pic>
          <p:nvPicPr>
            <p:cNvPr id="177" name="Imagen" descr="Imagen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513113" cy="357538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Imagen" descr="Imagen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767113" cy="3905581"/>
            </a:xfrm>
            <a:prstGeom prst="rect">
              <a:avLst/>
            </a:prstGeom>
            <a:effectLst/>
          </p:spPr>
        </p:pic>
      </p:grpSp>
      <p:sp>
        <p:nvSpPr>
          <p:cNvPr id="179" name="Traza"/>
          <p:cNvSpPr txBox="1"/>
          <p:nvPr/>
        </p:nvSpPr>
        <p:spPr>
          <a:xfrm>
            <a:off x="12603657" y="2741132"/>
            <a:ext cx="109537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Traza</a:t>
            </a:r>
          </a:p>
        </p:txBody>
      </p:sp>
      <p:sp>
        <p:nvSpPr>
          <p:cNvPr id="180" name="Input"/>
          <p:cNvSpPr txBox="1"/>
          <p:nvPr/>
        </p:nvSpPr>
        <p:spPr>
          <a:xfrm>
            <a:off x="4233811" y="2741132"/>
            <a:ext cx="104546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181" name="Output"/>
          <p:cNvSpPr txBox="1"/>
          <p:nvPr/>
        </p:nvSpPr>
        <p:spPr>
          <a:xfrm>
            <a:off x="20153704" y="2741132"/>
            <a:ext cx="136360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182" name="Línea"/>
          <p:cNvSpPr/>
          <p:nvPr/>
        </p:nvSpPr>
        <p:spPr>
          <a:xfrm>
            <a:off x="9487390" y="7283565"/>
            <a:ext cx="1240088" cy="1"/>
          </a:xfrm>
          <a:prstGeom prst="line">
            <a:avLst/>
          </a:prstGeom>
          <a:ln w="1016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Línea"/>
          <p:cNvSpPr/>
          <p:nvPr/>
        </p:nvSpPr>
        <p:spPr>
          <a:xfrm>
            <a:off x="15860341" y="7283565"/>
            <a:ext cx="1240088" cy="1"/>
          </a:xfrm>
          <a:prstGeom prst="line">
            <a:avLst/>
          </a:prstGeom>
          <a:ln w="101600">
            <a:solidFill>
              <a:srgbClr val="FF26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184" name="Tabla"/>
          <p:cNvGraphicFramePr/>
          <p:nvPr/>
        </p:nvGraphicFramePr>
        <p:xfrm>
          <a:off x="11351830" y="3753752"/>
          <a:ext cx="4194411" cy="84452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1393903"/>
                <a:gridCol w="1393903"/>
                <a:gridCol w="1393903"/>
              </a:tblGrid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  <a:lnT w="63500">
                      <a:solidFill>
                        <a:srgbClr val="FF26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</a:t>
                      </a:r>
                    </a:p>
                  </a:txBody>
                  <a:tcPr marL="50800" marR="50800" marT="50800" marB="50800" anchor="ctr" anchorCtr="0" horzOverflow="overflow">
                    <a:lnT w="63500">
                      <a:solidFill>
                        <a:srgbClr val="FF26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i&lt;=v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  <a:lnT w="63500">
                      <a:solidFill>
                        <a:srgbClr val="FF2600"/>
                      </a:solidFill>
                      <a:miter lim="400000"/>
                    </a:lnT>
                  </a:tcPr>
                </a:tc>
              </a:tr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0090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</a:tcPr>
                </a:tc>
              </a:tr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0090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</a:tcPr>
                </a:tc>
              </a:tr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0090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</a:tcPr>
                </a:tc>
              </a:tr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0090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</a:tcPr>
                </a:tc>
              </a:tr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0090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</a:tcPr>
                </a:tc>
              </a:tr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0090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</a:tcPr>
                </a:tc>
              </a:tr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0090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</a:tcPr>
                </a:tc>
              </a:tr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00905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</a:tcPr>
                </a:tc>
              </a:tr>
              <a:tr h="8432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2600"/>
                      </a:solidFill>
                      <a:miter lim="400000"/>
                    </a:lnL>
                    <a:lnB w="63500">
                      <a:solidFill>
                        <a:srgbClr val="FF26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256</a:t>
                      </a:r>
                    </a:p>
                  </a:txBody>
                  <a:tcPr marL="50800" marR="50800" marT="50800" marB="50800" anchor="ctr" anchorCtr="0" horzOverflow="overflow">
                    <a:lnB w="63500">
                      <a:solidFill>
                        <a:srgbClr val="FF26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olidFill>
                            <a:srgbClr val="FF26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R w="63500">
                      <a:solidFill>
                        <a:srgbClr val="FF2600"/>
                      </a:solidFill>
                      <a:miter lim="400000"/>
                    </a:lnR>
                    <a:lnB w="63500">
                      <a:solidFill>
                        <a:srgbClr val="FF26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